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26" r:id="rId2"/>
    <p:sldId id="327" r:id="rId3"/>
    <p:sldId id="328" r:id="rId4"/>
    <p:sldId id="329" r:id="rId5"/>
    <p:sldId id="364" r:id="rId6"/>
    <p:sldId id="330" r:id="rId7"/>
    <p:sldId id="331" r:id="rId8"/>
    <p:sldId id="333" r:id="rId9"/>
    <p:sldId id="354" r:id="rId10"/>
    <p:sldId id="332" r:id="rId11"/>
    <p:sldId id="362" r:id="rId12"/>
    <p:sldId id="349" r:id="rId13"/>
    <p:sldId id="350" r:id="rId14"/>
    <p:sldId id="351" r:id="rId15"/>
    <p:sldId id="352" r:id="rId16"/>
    <p:sldId id="353" r:id="rId17"/>
    <p:sldId id="361" r:id="rId18"/>
    <p:sldId id="363" r:id="rId19"/>
    <p:sldId id="355" r:id="rId20"/>
    <p:sldId id="360" r:id="rId21"/>
    <p:sldId id="343" r:id="rId22"/>
    <p:sldId id="345" r:id="rId23"/>
    <p:sldId id="34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=""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6FC361"/>
    <a:srgbClr val="378D2B"/>
    <a:srgbClr val="A77761"/>
    <a:srgbClr val="8C7C8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94660"/>
  </p:normalViewPr>
  <p:slideViewPr>
    <p:cSldViewPr snapToGrid="0">
      <p:cViewPr varScale="1">
        <p:scale>
          <a:sx n="68" d="100"/>
          <a:sy n="68" d="100"/>
        </p:scale>
        <p:origin x="-96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416C5-17A3-4A51-822E-943DC21A77C2}" type="datetimeFigureOut">
              <a:rPr lang="en-US" smtClean="0"/>
              <a:pPr/>
              <a:t>1/4/2018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9B751-307B-4AB1-B7CD-059B93A125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67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9B751-307B-4AB1-B7CD-059B93A125D4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9B751-307B-4AB1-B7CD-059B93A125D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9B751-307B-4AB1-B7CD-059B93A125D4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99B751-307B-4AB1-B7CD-059B93A125D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985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000">
              <a:srgbClr val="9CB86E"/>
            </a:gs>
            <a:gs pos="74000">
              <a:srgbClr val="378D2B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 descr="Image result for grass and flowers"/>
          <p:cNvSpPr>
            <a:spLocks noChangeAspect="1" noChangeArrowheads="1"/>
          </p:cNvSpPr>
          <p:nvPr userDrawn="1"/>
        </p:nvSpPr>
        <p:spPr bwMode="auto">
          <a:xfrm>
            <a:off x="155575" y="-1309688"/>
            <a:ext cx="782002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71719" y="202843"/>
            <a:ext cx="11848563" cy="6452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utoShape 6" descr="Image result for grass and flowers"/>
          <p:cNvSpPr>
            <a:spLocks noChangeAspect="1" noChangeArrowheads="1"/>
          </p:cNvSpPr>
          <p:nvPr userDrawn="1"/>
        </p:nvSpPr>
        <p:spPr bwMode="auto">
          <a:xfrm>
            <a:off x="307975" y="-1157288"/>
            <a:ext cx="782002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 descr="Image result for village"/>
          <p:cNvSpPr>
            <a:spLocks noChangeAspect="1" noChangeArrowheads="1"/>
          </p:cNvSpPr>
          <p:nvPr userDrawn="1"/>
        </p:nvSpPr>
        <p:spPr bwMode="auto">
          <a:xfrm>
            <a:off x="155575" y="-655638"/>
            <a:ext cx="7820025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village"/>
          <p:cNvSpPr>
            <a:spLocks noChangeAspect="1" noChangeArrowheads="1"/>
          </p:cNvSpPr>
          <p:nvPr userDrawn="1"/>
        </p:nvSpPr>
        <p:spPr bwMode="auto">
          <a:xfrm>
            <a:off x="307975" y="-503238"/>
            <a:ext cx="7820025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Image result for grass"/>
          <p:cNvSpPr>
            <a:spLocks noChangeAspect="1" noChangeArrowheads="1"/>
          </p:cNvSpPr>
          <p:nvPr userDrawn="1"/>
        </p:nvSpPr>
        <p:spPr bwMode="auto">
          <a:xfrm>
            <a:off x="155575" y="-1820863"/>
            <a:ext cx="7820025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Image result for grass"/>
          <p:cNvSpPr>
            <a:spLocks noChangeAspect="1" noChangeArrowheads="1"/>
          </p:cNvSpPr>
          <p:nvPr userDrawn="1"/>
        </p:nvSpPr>
        <p:spPr bwMode="auto">
          <a:xfrm>
            <a:off x="155575" y="-952500"/>
            <a:ext cx="78200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4" descr="Image result for grass"/>
          <p:cNvSpPr>
            <a:spLocks noChangeAspect="1" noChangeArrowheads="1"/>
          </p:cNvSpPr>
          <p:nvPr userDrawn="1"/>
        </p:nvSpPr>
        <p:spPr bwMode="auto">
          <a:xfrm>
            <a:off x="155575" y="-966788"/>
            <a:ext cx="7820025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" descr="Image result for খড়ের গাদা"/>
          <p:cNvSpPr>
            <a:spLocks noChangeAspect="1" noChangeArrowheads="1"/>
          </p:cNvSpPr>
          <p:nvPr userDrawn="1"/>
        </p:nvSpPr>
        <p:spPr bwMode="auto">
          <a:xfrm>
            <a:off x="155575" y="-1858963"/>
            <a:ext cx="5172075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-203201" y="6037765"/>
            <a:ext cx="12611671" cy="779060"/>
            <a:chOff x="-203201" y="5617028"/>
            <a:chExt cx="12611671" cy="1199797"/>
          </a:xfrm>
        </p:grpSpPr>
        <p:grpSp>
          <p:nvGrpSpPr>
            <p:cNvPr id="13" name="Group 12"/>
            <p:cNvGrpSpPr/>
            <p:nvPr userDrawn="1"/>
          </p:nvGrpSpPr>
          <p:grpSpPr>
            <a:xfrm>
              <a:off x="5783941" y="5617029"/>
              <a:ext cx="6624529" cy="1198273"/>
              <a:chOff x="5783941" y="5573487"/>
              <a:chExt cx="6624529" cy="1198273"/>
            </a:xfrm>
          </p:grpSpPr>
          <p:pic>
            <p:nvPicPr>
              <p:cNvPr id="1040" name="Picture 16" descr="Image result for tree"/>
              <p:cNvPicPr>
                <a:picLocks noChangeAspect="1" noChangeArrowheads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95426" y="5573487"/>
                <a:ext cx="1813044" cy="843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Image result for grass"/>
              <p:cNvPicPr>
                <a:picLocks noChangeAspect="1" noChangeArrowheads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3941" y="6228523"/>
                <a:ext cx="6397501" cy="4637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2" descr="Image result for cow"/>
              <p:cNvPicPr>
                <a:picLocks noChangeAspect="1" noChangeArrowheads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77591" y="6214005"/>
                <a:ext cx="449032" cy="409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2" descr="Image result for cow"/>
              <p:cNvPicPr>
                <a:picLocks noChangeAspect="1" noChangeArrowheads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929649" y="6138920"/>
                <a:ext cx="519146" cy="4435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18" descr="Related image"/>
              <p:cNvPicPr>
                <a:picLocks noChangeAspect="1" noChangeArrowheads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21258" y="5805715"/>
                <a:ext cx="1101845" cy="9660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" name="Group 24"/>
            <p:cNvGrpSpPr/>
            <p:nvPr userDrawn="1"/>
          </p:nvGrpSpPr>
          <p:grpSpPr>
            <a:xfrm flipH="1">
              <a:off x="-203201" y="5617028"/>
              <a:ext cx="6698339" cy="1199797"/>
              <a:chOff x="5783941" y="5557449"/>
              <a:chExt cx="6624530" cy="1199797"/>
            </a:xfrm>
          </p:grpSpPr>
          <p:pic>
            <p:nvPicPr>
              <p:cNvPr id="26" name="Picture 16" descr="Image result for tree"/>
              <p:cNvPicPr>
                <a:picLocks noChangeAspect="1" noChangeArrowheads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95427" y="5557449"/>
                <a:ext cx="1813044" cy="859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10" descr="Image result for grass"/>
              <p:cNvPicPr>
                <a:picLocks noChangeAspect="1" noChangeArrowheads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3941" y="6228523"/>
                <a:ext cx="6397501" cy="4637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2" descr="Image result for cow"/>
              <p:cNvPicPr>
                <a:picLocks noChangeAspect="1" noChangeArrowheads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77591" y="6214005"/>
                <a:ext cx="449032" cy="409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2" descr="Image result for cow"/>
              <p:cNvPicPr>
                <a:picLocks noChangeAspect="1" noChangeArrowheads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929649" y="6138920"/>
                <a:ext cx="519146" cy="4435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18" descr="Related image"/>
              <p:cNvPicPr>
                <a:picLocks noChangeAspect="1" noChangeArrowheads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91266" y="5791201"/>
                <a:ext cx="1101845" cy="9660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74764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758" y="811837"/>
            <a:ext cx="8226784" cy="4624726"/>
          </a:xfrm>
          <a:prstGeom prst="flowChartPunchedTap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9289" y="1508836"/>
            <a:ext cx="2893511" cy="2308324"/>
          </a:xfrm>
          <a:prstGeom prst="rect">
            <a:avLst/>
          </a:prstGeom>
        </p:spPr>
        <p:txBody>
          <a:bodyPr wrap="square">
            <a:prstTxWarp prst="textStop">
              <a:avLst/>
            </a:prstTxWarp>
            <a:spAutoFit/>
          </a:bodyPr>
          <a:lstStyle/>
          <a:p>
            <a:r>
              <a:rPr lang="bn-IN" sz="4800" b="1" dirty="0" smtClean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সবাই </a:t>
            </a:r>
          </a:p>
          <a:p>
            <a:r>
              <a:rPr lang="bn-IN" sz="4800" b="1" dirty="0" smtClean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   কেমন </a:t>
            </a:r>
          </a:p>
          <a:p>
            <a:r>
              <a:rPr lang="bn-IN" sz="4800" b="1" dirty="0" smtClean="0">
                <a:ln w="190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        আছো?</a:t>
            </a:r>
            <a:endParaRPr lang="en-US" sz="4800" b="1" dirty="0">
              <a:ln w="1905">
                <a:solidFill>
                  <a:srgbClr val="00B050"/>
                </a:solidFill>
              </a:ln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21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1091357" y="1266602"/>
            <a:ext cx="3274200" cy="80721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একক </a:t>
            </a:r>
            <a:r>
              <a:rPr lang="bn-IN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61" y="693905"/>
            <a:ext cx="2575554" cy="1931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val 8"/>
          <p:cNvSpPr/>
          <p:nvPr/>
        </p:nvSpPr>
        <p:spPr>
          <a:xfrm>
            <a:off x="7579242" y="1279394"/>
            <a:ext cx="3274200" cy="807219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সময়ঃ৪মিনিট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ound Diagonal Corner Rectangle 1"/>
          <p:cNvSpPr/>
          <p:nvPr/>
        </p:nvSpPr>
        <p:spPr>
          <a:xfrm>
            <a:off x="2419350" y="3543300"/>
            <a:ext cx="7829550" cy="142875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শব্দার্থঃ গাঁ </a:t>
            </a:r>
            <a:r>
              <a:rPr lang="bn-IN" sz="4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ও </a:t>
            </a:r>
            <a:r>
              <a:rPr lang="bn-IN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পাঠশালা।</a:t>
            </a:r>
            <a:endParaRPr lang="bn-IN" sz="4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53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0"/>
          <a:stretch/>
        </p:blipFill>
        <p:spPr>
          <a:xfrm>
            <a:off x="494890" y="1295400"/>
            <a:ext cx="5467760" cy="4103865"/>
          </a:xfrm>
          <a:prstGeom prst="flowChartAlternateProcess">
            <a:avLst/>
          </a:prstGeom>
          <a:ln w="28575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Image result for ছনের ঘরের ছব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295400"/>
            <a:ext cx="5486810" cy="4084813"/>
          </a:xfrm>
          <a:prstGeom prst="flowChartAlternateProcess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64937" y="5475466"/>
            <a:ext cx="5662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আমাদের ছোটো গাঁয়ে ছোটো ছোটো ঘর</a:t>
            </a:r>
            <a:endParaRPr lang="en-US" sz="3600" dirty="0">
              <a:solidFill>
                <a:sysClr val="windowText" lastClr="0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86882" y="400050"/>
            <a:ext cx="11018237" cy="6858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ছবিগুলো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ভালো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পর্যবেক্ষণ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কবিতার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চরণের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সঙ্গে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আছে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59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9244" y="5459579"/>
            <a:ext cx="53335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থাকি সেথা সবে মিলে নাহি কেহ পর।</a:t>
            </a:r>
            <a:endParaRPr lang="en-US" sz="3600" dirty="0">
              <a:solidFill>
                <a:sysClr val="windowText" lastClr="000000"/>
              </a:solidFill>
            </a:endParaRPr>
          </a:p>
        </p:txBody>
      </p:sp>
      <p:pic>
        <p:nvPicPr>
          <p:cNvPr id="2050" name="Picture 2" descr="Image result for গ্রাম্য শালিশ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46"/>
          <a:stretch/>
        </p:blipFill>
        <p:spPr bwMode="auto">
          <a:xfrm>
            <a:off x="6286500" y="1244996"/>
            <a:ext cx="5482585" cy="4161016"/>
          </a:xfrm>
          <a:prstGeom prst="flowChartAlternateProcess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0" y="1244996"/>
            <a:ext cx="5448300" cy="4161016"/>
          </a:xfrm>
          <a:prstGeom prst="flowChartAlternateProcess">
            <a:avLst/>
          </a:prstGeom>
          <a:ln w="28575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4" name="Rounded Rectangle 23"/>
          <p:cNvSpPr/>
          <p:nvPr/>
        </p:nvSpPr>
        <p:spPr>
          <a:xfrm>
            <a:off x="586882" y="400050"/>
            <a:ext cx="11018237" cy="6858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ছবিগুলো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ভালো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পর্যবেক্ষণ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কবিতার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চরণের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সঙ্গে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আছে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87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4391" y="5459579"/>
            <a:ext cx="49632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পাড়ার সকল ছেলে মোরা ভাই ভাই</a:t>
            </a:r>
            <a:endParaRPr lang="en-US" sz="3600" dirty="0">
              <a:solidFill>
                <a:sysClr val="windowText" lastClr="000000"/>
              </a:solidFill>
            </a:endParaRPr>
          </a:p>
        </p:txBody>
      </p:sp>
      <p:pic>
        <p:nvPicPr>
          <p:cNvPr id="6146" name="Picture 2" descr="Image result for ভাই ভা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21" y="1280913"/>
            <a:ext cx="5458030" cy="4125099"/>
          </a:xfrm>
          <a:prstGeom prst="flowChartAlternateProcess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ভাই ভা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929" y="1244997"/>
            <a:ext cx="5510072" cy="4161015"/>
          </a:xfrm>
          <a:prstGeom prst="flowChartAlternateProcess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586882" y="400050"/>
            <a:ext cx="11018237" cy="6858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ছবিগুলো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ভালো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পর্যবেক্ষণ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কবিতার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চরণের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সঙ্গে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আছে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00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0346" y="5459579"/>
            <a:ext cx="50113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একসাথে খেলি আর পাঠশালে যাই।</a:t>
            </a:r>
            <a:endParaRPr lang="en-US" sz="3600" dirty="0">
              <a:solidFill>
                <a:sysClr val="windowText" lastClr="000000"/>
              </a:solidFill>
            </a:endParaRPr>
          </a:p>
        </p:txBody>
      </p:sp>
      <p:pic>
        <p:nvPicPr>
          <p:cNvPr id="3076" name="Picture 4" descr="Image result for ছেলেদের খেল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92" y="1244997"/>
            <a:ext cx="5425158" cy="4161014"/>
          </a:xfrm>
          <a:prstGeom prst="flowChartAlternateProcess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বিদ্যালয়ে যাওয়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282584"/>
            <a:ext cx="5524500" cy="4123427"/>
          </a:xfrm>
          <a:prstGeom prst="flowChartAlternateProcess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/>
          <p:cNvSpPr/>
          <p:nvPr/>
        </p:nvSpPr>
        <p:spPr>
          <a:xfrm>
            <a:off x="586882" y="400050"/>
            <a:ext cx="11018237" cy="6858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ছবিগুলো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ভালো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পর্যবেক্ষণ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কবিতার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চরণের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সঙ্গে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আছে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41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32825" y="5459579"/>
            <a:ext cx="49263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হিংসা ও মারামারি কভু নাহি করি,</a:t>
            </a:r>
            <a:endParaRPr lang="en-US" sz="3600" dirty="0">
              <a:solidFill>
                <a:sysClr val="windowText" lastClr="000000"/>
              </a:solidFill>
            </a:endParaRPr>
          </a:p>
        </p:txBody>
      </p:sp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4" r="5524"/>
          <a:stretch/>
        </p:blipFill>
        <p:spPr bwMode="auto">
          <a:xfrm>
            <a:off x="6286500" y="1244997"/>
            <a:ext cx="5524500" cy="4161014"/>
          </a:xfrm>
          <a:prstGeom prst="flowChartAlternateProcess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90" y="1244996"/>
            <a:ext cx="5448300" cy="4161015"/>
          </a:xfrm>
          <a:prstGeom prst="flowChartAlternateProcess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586882" y="400050"/>
            <a:ext cx="11018237" cy="6858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ছবিগুলো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ভালো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পর্যবেক্ষণ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কবিতার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চরণের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সঙ্গে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আছে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66750" y="1430028"/>
            <a:ext cx="10934700" cy="3789672"/>
            <a:chOff x="666750" y="1430028"/>
            <a:chExt cx="10934700" cy="378967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666750" y="1466850"/>
              <a:ext cx="5105400" cy="37528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666750" y="1430028"/>
              <a:ext cx="4933950" cy="378967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6496050" y="1430028"/>
              <a:ext cx="5095875" cy="378967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496050" y="1466850"/>
              <a:ext cx="5105400" cy="37528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958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53477" y="5440529"/>
            <a:ext cx="5085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পিতামাতা গুরুজনে সদা মোরা ডরি।</a:t>
            </a:r>
            <a:endParaRPr lang="en-US" sz="3600" dirty="0">
              <a:solidFill>
                <a:sysClr val="windowText" lastClr="000000"/>
              </a:solidFill>
            </a:endParaRPr>
          </a:p>
        </p:txBody>
      </p:sp>
      <p:pic>
        <p:nvPicPr>
          <p:cNvPr id="5122" name="Picture 2" descr="Image result for bangladeshi farmer paren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55" y="1244997"/>
            <a:ext cx="5480764" cy="4161015"/>
          </a:xfrm>
          <a:prstGeom prst="flowChartAlternateProcess">
            <a:avLst/>
          </a:prstGeom>
          <a:noFill/>
          <a:ln w="28575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9" y="1293901"/>
            <a:ext cx="5524501" cy="4104532"/>
          </a:xfrm>
          <a:prstGeom prst="flowChartAlternateProcess">
            <a:avLst/>
          </a:prstGeom>
          <a:ln w="28575">
            <a:solidFill>
              <a:schemeClr val="accent6">
                <a:lumMod val="75000"/>
              </a:schemeClr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2" name="Rounded Rectangle 21"/>
          <p:cNvSpPr/>
          <p:nvPr/>
        </p:nvSpPr>
        <p:spPr>
          <a:xfrm>
            <a:off x="586882" y="400050"/>
            <a:ext cx="11018237" cy="6858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ছবিগুলো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ভালো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পর্যবেক্ষণ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কবিতার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চরণের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সঙ্গে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আছে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20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903914" y="2107239"/>
            <a:ext cx="7824651" cy="2876399"/>
            <a:chOff x="970464" y="1992479"/>
            <a:chExt cx="7824651" cy="2876399"/>
          </a:xfrm>
        </p:grpSpPr>
        <p:sp>
          <p:nvSpPr>
            <p:cNvPr id="7" name="Rectangle 6"/>
            <p:cNvSpPr/>
            <p:nvPr/>
          </p:nvSpPr>
          <p:spPr>
            <a:xfrm>
              <a:off x="1675858" y="1992479"/>
              <a:ext cx="7119257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n-IN" sz="4000" dirty="0" smtClean="0">
                  <a:solidFill>
                    <a:sysClr val="windowText" lastClr="000000"/>
                  </a:solidFill>
                  <a:latin typeface="NikoshBAN" pitchFamily="2" charset="0"/>
                  <a:cs typeface="NikoshBAN" pitchFamily="2" charset="0"/>
                </a:rPr>
                <a:t>(অ) আমাদের ছোটো গাঁয়ে ছোটো ছোটো ঘর</a:t>
              </a:r>
            </a:p>
            <a:p>
              <a:r>
                <a:rPr lang="bn-IN" sz="4000" dirty="0" smtClean="0">
                  <a:solidFill>
                    <a:sysClr val="windowText" lastClr="000000"/>
                  </a:solidFill>
                  <a:latin typeface="NikoshBAN" pitchFamily="2" charset="0"/>
                  <a:cs typeface="NikoshBAN" pitchFamily="2" charset="0"/>
                </a:rPr>
                <a:t>      ___________________________</a:t>
              </a:r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970464" y="3545439"/>
              <a:ext cx="746868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bn-IN" sz="4000" dirty="0" smtClean="0">
                  <a:solidFill>
                    <a:sysClr val="windowText" lastClr="000000"/>
                  </a:solidFill>
                  <a:latin typeface="NikoshBAN" pitchFamily="2" charset="0"/>
                  <a:cs typeface="NikoshBAN" pitchFamily="2" charset="0"/>
                </a:rPr>
                <a:t>(আ) হিংসা ও মারামারি কভু নাহি করি,</a:t>
              </a:r>
            </a:p>
            <a:p>
              <a:r>
                <a:rPr lang="bn-IN" sz="4000" dirty="0" smtClean="0">
                  <a:solidFill>
                    <a:sysClr val="windowText" lastClr="000000"/>
                  </a:solidFill>
                  <a:latin typeface="NikoshBAN" pitchFamily="2" charset="0"/>
                  <a:cs typeface="NikoshBAN" pitchFamily="2" charset="0"/>
                </a:rPr>
                <a:t>           ___________________________</a:t>
              </a:r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298873" y="830429"/>
            <a:ext cx="3594254" cy="70788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bn-IN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পরের চরণগুলো লিখঃ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72094" y="2761187"/>
            <a:ext cx="53335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থাকি সেথা সবে মিলে নাহি কেহ পর।</a:t>
            </a:r>
            <a:endParaRPr lang="en-US" sz="360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73755" y="4268585"/>
            <a:ext cx="5262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36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পিতামাতা গুরুজনে সদা মোরা ডরি।</a:t>
            </a:r>
            <a:endParaRPr lang="en-US" sz="360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06133" y="825694"/>
            <a:ext cx="4865434" cy="70788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পরের চরণগুলো মিলিয়ে নাওঃ</a:t>
            </a:r>
            <a:endParaRPr lang="en-US" sz="4000" dirty="0"/>
          </a:p>
        </p:txBody>
      </p:sp>
      <p:sp>
        <p:nvSpPr>
          <p:cNvPr id="13" name="Oval 12"/>
          <p:cNvSpPr/>
          <p:nvPr/>
        </p:nvSpPr>
        <p:spPr>
          <a:xfrm>
            <a:off x="344805" y="406622"/>
            <a:ext cx="3086100" cy="75542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জোড়ায় </a:t>
            </a:r>
            <a:r>
              <a:rPr lang="bn-IN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839200" y="424210"/>
            <a:ext cx="3086100" cy="755427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সময়ঃ ৫মিনিট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07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build="p" advAuto="0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4159661" y="400050"/>
            <a:ext cx="3872678" cy="685800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 পাঠ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6" t="16451"/>
          <a:stretch/>
        </p:blipFill>
        <p:spPr>
          <a:xfrm>
            <a:off x="7185883" y="1635159"/>
            <a:ext cx="3290953" cy="40717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33" y="1752220"/>
            <a:ext cx="4819650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1429150" lon="760334" rev="87644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5065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62039" y="512861"/>
            <a:ext cx="4867923" cy="83099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প্রশ্নোত্তর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7628" y="2343150"/>
            <a:ext cx="8041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১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.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গ্রামের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ঘরগুলো</a:t>
            </a:r>
            <a:r>
              <a:rPr lang="bn-IN" sz="40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দেখতে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কেমন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0400" y="302895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উত্তরঃ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ছোট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ছোট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1299" y="3790950"/>
            <a:ext cx="7943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২</a:t>
            </a:r>
            <a:r>
              <a:rPr lang="bn-IN" sz="4000" dirty="0" smtClean="0">
                <a:latin typeface="NikoshBAN" pitchFamily="2" charset="0"/>
                <a:cs typeface="NikoshBAN" pitchFamily="2" charset="0"/>
              </a:rPr>
              <a:t>.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গ্রামে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লোকজন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কিভাবে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2300" y="4552950"/>
            <a:ext cx="735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উত্তরঃ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একসাথে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মিলেমিশে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en-US" sz="4000" dirty="0" err="1" smtClean="0"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44805" y="520922"/>
            <a:ext cx="3086100" cy="75542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দলগত কাজ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839200" y="557560"/>
            <a:ext cx="3086100" cy="755427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সময়ঃ১০ মিনিট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62039" y="538510"/>
            <a:ext cx="4867923" cy="830997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800" dirty="0" smtClean="0">
                <a:latin typeface="NikoshBAN" pitchFamily="2" charset="0"/>
                <a:cs typeface="NikoshBAN" pitchFamily="2" charset="0"/>
              </a:rPr>
              <a:t>উত্তরগুলো মিলিয়ে নাও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52957" y="821997"/>
            <a:ext cx="10686086" cy="4756806"/>
            <a:chOff x="498960" y="1500531"/>
            <a:chExt cx="10686086" cy="4756806"/>
          </a:xfrm>
        </p:grpSpPr>
        <p:sp>
          <p:nvSpPr>
            <p:cNvPr id="19" name="Date Placeholder 12"/>
            <p:cNvSpPr txBox="1">
              <a:spLocks/>
            </p:cNvSpPr>
            <p:nvPr/>
          </p:nvSpPr>
          <p:spPr>
            <a:xfrm>
              <a:off x="8382376" y="5244187"/>
              <a:ext cx="2006236" cy="365125"/>
            </a:xfrm>
            <a:prstGeom prst="rect">
              <a:avLst/>
            </a:prstGeom>
            <a:ln>
              <a:noFill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032D36F3-FD69-42C7-808F-319CB334979E}" type="datetime8">
                <a:rPr lang="bn-BD" sz="2800" smtClean="0">
                  <a:latin typeface="NikoshBAN" pitchFamily="2" charset="0"/>
                  <a:cs typeface="NikoshBAN" pitchFamily="2" charset="0"/>
                </a:rPr>
                <a:pPr/>
                <a:t>04 জানু. 18</a:t>
              </a:fld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98960" y="1500531"/>
              <a:ext cx="10686086" cy="4756806"/>
              <a:chOff x="498960" y="1500531"/>
              <a:chExt cx="10686086" cy="4756806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498960" y="1500531"/>
                <a:ext cx="10686086" cy="4756806"/>
                <a:chOff x="498960" y="1281137"/>
                <a:chExt cx="10686086" cy="4756806"/>
              </a:xfrm>
            </p:grpSpPr>
            <p:sp>
              <p:nvSpPr>
                <p:cNvPr id="15" name="Frame 14"/>
                <p:cNvSpPr/>
                <p:nvPr/>
              </p:nvSpPr>
              <p:spPr>
                <a:xfrm>
                  <a:off x="498960" y="1281137"/>
                  <a:ext cx="5190646" cy="4756806"/>
                </a:xfrm>
                <a:prstGeom prst="frame">
                  <a:avLst>
                    <a:gd name="adj1" fmla="val 860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dirty="0" smtClean="0">
                    <a:ln w="10160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endParaRPr>
                </a:p>
                <a:p>
                  <a:pPr algn="ctr"/>
                  <a:endParaRPr lang="en-US" sz="3200" dirty="0">
                    <a:ln w="10160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endParaRPr>
                </a:p>
                <a:p>
                  <a:pPr algn="ctr"/>
                  <a:endParaRPr lang="en-US" sz="3200" dirty="0" smtClean="0">
                    <a:ln w="10160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endParaRPr>
                </a:p>
                <a:p>
                  <a:pPr algn="ctr"/>
                  <a:endParaRPr lang="en-US" sz="3200" dirty="0">
                    <a:ln w="10160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endParaRPr>
                </a:p>
                <a:p>
                  <a:pPr algn="ctr"/>
                  <a:endParaRPr lang="en-US" sz="2400" dirty="0" smtClean="0">
                    <a:ln w="10160">
                      <a:solidFill>
                        <a:sysClr val="windowText" lastClr="000000"/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endParaRPr>
                </a:p>
                <a:p>
                  <a:pPr algn="ctr"/>
                  <a:r>
                    <a:rPr lang="bn-IN" sz="4000" dirty="0" smtClean="0">
                      <a:ln w="10160">
                        <a:solidFill>
                          <a:sysClr val="windowText" lastClr="000000"/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38100" dist="32000" dir="5400000" algn="tl">
                          <a:srgbClr val="000000">
                            <a:alpha val="30000"/>
                          </a:srgbClr>
                        </a:outerShdw>
                      </a:effectLst>
                      <a:latin typeface="NikoshBAN" pitchFamily="2" charset="0"/>
                      <a:cs typeface="NikoshBAN" pitchFamily="2" charset="0"/>
                    </a:rPr>
                    <a:t>সুকেশ </a:t>
                  </a:r>
                  <a:r>
                    <a:rPr lang="bn-IN" sz="4000" dirty="0">
                      <a:ln w="10160">
                        <a:solidFill>
                          <a:sysClr val="windowText" lastClr="000000"/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outerShdw blurRad="38100" dist="32000" dir="5400000" algn="tl">
                          <a:srgbClr val="000000">
                            <a:alpha val="30000"/>
                          </a:srgbClr>
                        </a:outerShdw>
                      </a:effectLst>
                      <a:latin typeface="NikoshBAN" pitchFamily="2" charset="0"/>
                      <a:cs typeface="NikoshBAN" pitchFamily="2" charset="0"/>
                    </a:rPr>
                    <a:t>সূত্রধর,</a:t>
                  </a:r>
                </a:p>
                <a:p>
                  <a:pPr algn="ctr"/>
                  <a:r>
                    <a:rPr lang="bn-IN" sz="3200" dirty="0">
                      <a:solidFill>
                        <a:schemeClr val="tx1"/>
                      </a:solidFill>
                      <a:latin typeface="NikoshBAN" pitchFamily="2" charset="0"/>
                      <a:cs typeface="NikoshBAN" pitchFamily="2" charset="0"/>
                    </a:rPr>
                    <a:t>সহকারি শিক্ষক,</a:t>
                  </a:r>
                </a:p>
                <a:p>
                  <a:pPr algn="ctr"/>
                  <a:r>
                    <a:rPr lang="bn-IN" sz="3200" dirty="0">
                      <a:solidFill>
                        <a:schemeClr val="tx1"/>
                      </a:solidFill>
                      <a:latin typeface="NikoshBAN" pitchFamily="2" charset="0"/>
                      <a:cs typeface="NikoshBAN" pitchFamily="2" charset="0"/>
                    </a:rPr>
                    <a:t>কোয়রপুর সরকারি প্রাথমিক বিদ্যালয়,</a:t>
                  </a:r>
                </a:p>
                <a:p>
                  <a:pPr algn="ctr"/>
                  <a:r>
                    <a:rPr lang="bn-IN" sz="3200" dirty="0">
                      <a:solidFill>
                        <a:schemeClr val="tx1"/>
                      </a:solidFill>
                      <a:latin typeface="NikoshBAN" pitchFamily="2" charset="0"/>
                      <a:cs typeface="NikoshBAN" pitchFamily="2" charset="0"/>
                    </a:rPr>
                    <a:t>নাসিরনগর, ব্রাহ্মণবাড়িয়া।</a:t>
                  </a:r>
                </a:p>
                <a:p>
                  <a:pPr algn="ctr"/>
                  <a:r>
                    <a:rPr lang="bn-IN" sz="2400" dirty="0">
                      <a:solidFill>
                        <a:schemeClr val="tx1"/>
                      </a:solidFill>
                      <a:latin typeface="NikoshBAN" pitchFamily="2" charset="0"/>
                      <a:cs typeface="NikoshBAN" pitchFamily="2" charset="0"/>
                    </a:rPr>
                    <a:t>মোবাইল নং-০১৭২২ ২৬৯৪৬১</a:t>
                  </a:r>
                </a:p>
                <a:p>
                  <a:pPr algn="ctr"/>
                  <a:r>
                    <a:rPr lang="bn-IN" sz="2000" dirty="0">
                      <a:solidFill>
                        <a:schemeClr val="tx1"/>
                      </a:solidFill>
                      <a:latin typeface="NikoshBAN" pitchFamily="2" charset="0"/>
                      <a:cs typeface="NikoshBAN" pitchFamily="2" charset="0"/>
                    </a:rPr>
                    <a:t>ইমেইলঃ </a:t>
                  </a:r>
                  <a:r>
                    <a:rPr lang="en-US" sz="2000" dirty="0">
                      <a:solidFill>
                        <a:schemeClr val="tx1"/>
                      </a:solidFill>
                      <a:latin typeface="Times New Roman" pitchFamily="18" charset="0"/>
                      <a:cs typeface="Times New Roman" pitchFamily="18" charset="0"/>
                    </a:rPr>
                    <a:t>sukeshbd@gmail.com</a:t>
                  </a:r>
                  <a:endParaRPr lang="en-US" sz="2000" dirty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endParaRPr>
                </a:p>
                <a:p>
                  <a:pPr algn="ctr"/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" name="Frame 15"/>
                <p:cNvSpPr/>
                <p:nvPr/>
              </p:nvSpPr>
              <p:spPr>
                <a:xfrm>
                  <a:off x="5994400" y="1281137"/>
                  <a:ext cx="5190646" cy="4756806"/>
                </a:xfrm>
                <a:prstGeom prst="frame">
                  <a:avLst>
                    <a:gd name="adj1" fmla="val 860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000" dirty="0" smtClean="0">
                    <a:ln w="900" cmpd="sng">
                      <a:solidFill>
                        <a:sysClr val="windowText" lastClr="000000">
                          <a:alpha val="55000"/>
                        </a:sysClr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  <a:latin typeface="NikoshBAN" pitchFamily="2" charset="0"/>
                    <a:cs typeface="NikoshBAN" pitchFamily="2" charset="0"/>
                  </a:endParaRPr>
                </a:p>
                <a:p>
                  <a:pPr algn="ctr"/>
                  <a:endParaRPr lang="en-US" sz="6000" dirty="0" smtClean="0">
                    <a:ln w="900" cmpd="sng">
                      <a:solidFill>
                        <a:sysClr val="windowText" lastClr="000000">
                          <a:alpha val="55000"/>
                        </a:sysClr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  <a:latin typeface="NikoshBAN" pitchFamily="2" charset="0"/>
                    <a:cs typeface="NikoshBAN" pitchFamily="2" charset="0"/>
                  </a:endParaRPr>
                </a:p>
                <a:p>
                  <a:pPr algn="ctr"/>
                  <a:r>
                    <a:rPr lang="en-US" sz="4000" dirty="0" smtClean="0">
                      <a:ln w="900" cmpd="sng">
                        <a:solidFill>
                          <a:sysClr val="windowText" lastClr="000000">
                            <a:alpha val="55000"/>
                          </a:sysClr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innerShdw blurRad="101600" dist="76200" dir="5400000">
                          <a:schemeClr val="accent1">
                            <a:satMod val="190000"/>
                            <a:tint val="100000"/>
                            <a:alpha val="74000"/>
                          </a:schemeClr>
                        </a:innerShdw>
                      </a:effectLst>
                      <a:latin typeface="NikoshBAN" pitchFamily="2" charset="0"/>
                      <a:cs typeface="NikoshBAN" pitchFamily="2" charset="0"/>
                    </a:rPr>
                    <a:t>       </a:t>
                  </a:r>
                  <a:r>
                    <a:rPr lang="bn-IN" sz="4000" dirty="0" smtClean="0">
                      <a:ln w="900" cmpd="sng">
                        <a:solidFill>
                          <a:sysClr val="windowText" lastClr="000000">
                            <a:alpha val="55000"/>
                          </a:sysClr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innerShdw blurRad="101600" dist="76200" dir="5400000">
                          <a:schemeClr val="accent1">
                            <a:satMod val="190000"/>
                            <a:tint val="100000"/>
                            <a:alpha val="74000"/>
                          </a:schemeClr>
                        </a:innerShdw>
                      </a:effectLst>
                      <a:latin typeface="NikoshBAN" pitchFamily="2" charset="0"/>
                      <a:cs typeface="NikoshBAN" pitchFamily="2" charset="0"/>
                    </a:rPr>
                    <a:t>শ্রেণি</a:t>
                  </a:r>
                  <a:r>
                    <a:rPr lang="en-US" sz="4000" dirty="0" smtClean="0">
                      <a:ln w="900" cmpd="sng">
                        <a:solidFill>
                          <a:sysClr val="windowText" lastClr="000000">
                            <a:alpha val="55000"/>
                          </a:sysClr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innerShdw blurRad="101600" dist="76200" dir="5400000">
                          <a:schemeClr val="accent1">
                            <a:satMod val="190000"/>
                            <a:tint val="100000"/>
                            <a:alpha val="74000"/>
                          </a:schemeClr>
                        </a:innerShdw>
                      </a:effectLst>
                      <a:latin typeface="NikoshBAN" pitchFamily="2" charset="0"/>
                      <a:cs typeface="NikoshBAN" pitchFamily="2" charset="0"/>
                    </a:rPr>
                    <a:t>-</a:t>
                  </a:r>
                  <a:r>
                    <a:rPr lang="bn-IN" sz="4000" dirty="0" smtClean="0">
                      <a:ln w="900" cmpd="sng">
                        <a:solidFill>
                          <a:sysClr val="windowText" lastClr="000000">
                            <a:alpha val="55000"/>
                          </a:sysClr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innerShdw blurRad="101600" dist="76200" dir="5400000">
                          <a:schemeClr val="accent1">
                            <a:satMod val="190000"/>
                            <a:tint val="100000"/>
                            <a:alpha val="74000"/>
                          </a:schemeClr>
                        </a:innerShdw>
                      </a:effectLst>
                      <a:latin typeface="NikoshBAN" pitchFamily="2" charset="0"/>
                      <a:cs typeface="NikoshBAN" pitchFamily="2" charset="0"/>
                    </a:rPr>
                    <a:t>তৃতীয়,</a:t>
                  </a:r>
                  <a:endParaRPr lang="bn-IN" sz="4000" dirty="0">
                    <a:ln w="900" cmpd="sng">
                      <a:solidFill>
                        <a:sysClr val="windowText" lastClr="000000">
                          <a:alpha val="55000"/>
                        </a:sysClr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  <a:latin typeface="NikoshBAN" pitchFamily="2" charset="0"/>
                    <a:cs typeface="NikoshBAN" pitchFamily="2" charset="0"/>
                  </a:endParaRPr>
                </a:p>
                <a:p>
                  <a:pPr algn="ctr"/>
                  <a:r>
                    <a:rPr lang="bn-IN" sz="4000" dirty="0" smtClean="0">
                      <a:ln w="900" cmpd="sng">
                        <a:solidFill>
                          <a:sysClr val="windowText" lastClr="000000">
                            <a:alpha val="55000"/>
                          </a:sysClr>
                        </a:solidFill>
                        <a:prstDash val="solid"/>
                      </a:ln>
                      <a:solidFill>
                        <a:schemeClr val="tx1"/>
                      </a:solidFill>
                      <a:effectLst>
                        <a:innerShdw blurRad="101600" dist="76200" dir="5400000">
                          <a:schemeClr val="accent1">
                            <a:satMod val="190000"/>
                            <a:tint val="100000"/>
                            <a:alpha val="74000"/>
                          </a:schemeClr>
                        </a:innerShdw>
                      </a:effectLst>
                      <a:latin typeface="NikoshBAN" pitchFamily="2" charset="0"/>
                      <a:cs typeface="NikoshBAN" pitchFamily="2" charset="0"/>
                    </a:rPr>
                    <a:t>       বিষয়- বাংলা,</a:t>
                  </a:r>
                  <a:endParaRPr lang="bn-IN" sz="3200" dirty="0">
                    <a:ln w="900" cmpd="sng">
                      <a:solidFill>
                        <a:sysClr val="windowText" lastClr="000000">
                          <a:alpha val="55000"/>
                        </a:sysClr>
                      </a:solidFill>
                      <a:prstDash val="solid"/>
                    </a:ln>
                    <a:solidFill>
                      <a:schemeClr val="tx1"/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  <a:latin typeface="NikoshBAN" pitchFamily="2" charset="0"/>
                    <a:cs typeface="NikoshBAN" pitchFamily="2" charset="0"/>
                  </a:endParaRPr>
                </a:p>
                <a:p>
                  <a:pPr algn="ctr"/>
                  <a:r>
                    <a:rPr lang="bn-IN" sz="3200" dirty="0" smtClean="0">
                      <a:solidFill>
                        <a:schemeClr val="tx1"/>
                      </a:solidFill>
                      <a:latin typeface="NikoshBAN" pitchFamily="2" charset="0"/>
                      <a:cs typeface="NikoshBAN" pitchFamily="2" charset="0"/>
                    </a:rPr>
                    <a:t>সময়ঃ </a:t>
                  </a:r>
                  <a:r>
                    <a:rPr lang="bn-IN" sz="3200" dirty="0">
                      <a:solidFill>
                        <a:schemeClr val="tx1"/>
                      </a:solidFill>
                      <a:latin typeface="NikoshBAN" pitchFamily="2" charset="0"/>
                      <a:cs typeface="NikoshBAN" pitchFamily="2" charset="0"/>
                    </a:rPr>
                    <a:t>৪০ মিনিট,</a:t>
                  </a:r>
                </a:p>
                <a:p>
                  <a:r>
                    <a:rPr lang="en-US" sz="3200" dirty="0">
                      <a:solidFill>
                        <a:schemeClr val="tx1"/>
                      </a:solidFill>
                      <a:latin typeface="NikoshBAN" pitchFamily="2" charset="0"/>
                      <a:cs typeface="NikoshBAN" pitchFamily="2" charset="0"/>
                    </a:rPr>
                    <a:t>            </a:t>
                  </a:r>
                  <a:r>
                    <a:rPr lang="en-US" sz="3200" dirty="0" smtClean="0">
                      <a:solidFill>
                        <a:schemeClr val="tx1"/>
                      </a:solidFill>
                      <a:latin typeface="NikoshBAN" pitchFamily="2" charset="0"/>
                      <a:cs typeface="NikoshBAN" pitchFamily="2" charset="0"/>
                    </a:rPr>
                    <a:t> </a:t>
                  </a:r>
                  <a:r>
                    <a:rPr lang="bn-IN" sz="3200" dirty="0" smtClean="0">
                      <a:solidFill>
                        <a:schemeClr val="tx1"/>
                      </a:solidFill>
                      <a:latin typeface="NikoshBAN" pitchFamily="2" charset="0"/>
                      <a:cs typeface="NikoshBAN" pitchFamily="2" charset="0"/>
                    </a:rPr>
                    <a:t>তারিখঃ</a:t>
                  </a:r>
                  <a:endParaRPr lang="en-US" sz="3200" dirty="0">
                    <a:solidFill>
                      <a:schemeClr val="tx1"/>
                    </a:solidFill>
                  </a:endParaRPr>
                </a:p>
              </p:txBody>
            </p:sp>
          </p:grpSp>
          <p:pic>
            <p:nvPicPr>
              <p:cNvPr id="23" name="Picture 22" descr="Sukesh Sutradhar.jpg"/>
              <p:cNvPicPr>
                <a:picLocks noChangeAspect="1"/>
              </p:cNvPicPr>
              <p:nvPr/>
            </p:nvPicPr>
            <p:blipFill>
              <a:blip r:embed="rId2">
                <a:lum bright="-10000"/>
              </a:blip>
              <a:stretch>
                <a:fillRect/>
              </a:stretch>
            </p:blipFill>
            <p:spPr>
              <a:xfrm>
                <a:off x="2292471" y="1573101"/>
                <a:ext cx="1873989" cy="1852269"/>
              </a:xfrm>
              <a:prstGeom prst="ellips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>
                <a:softEdge rad="112500"/>
              </a:effectLst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2366" y="1657884"/>
                <a:ext cx="1655931" cy="2176185"/>
              </a:xfrm>
              <a:prstGeom prst="rect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8827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6988" y="1417693"/>
            <a:ext cx="7811755" cy="70788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শব্দগুলো খালি জায়গায় বসিয়ে বাক্য তৈরি করোঃ</a:t>
            </a:r>
            <a:endParaRPr lang="en-US" sz="4000" dirty="0"/>
          </a:p>
        </p:txBody>
      </p:sp>
      <p:grpSp>
        <p:nvGrpSpPr>
          <p:cNvPr id="7" name="Group 6"/>
          <p:cNvGrpSpPr/>
          <p:nvPr/>
        </p:nvGrpSpPr>
        <p:grpSpPr>
          <a:xfrm>
            <a:off x="1353797" y="3222268"/>
            <a:ext cx="7550460" cy="1860796"/>
            <a:chOff x="2593282" y="3365746"/>
            <a:chExt cx="7550460" cy="1860796"/>
          </a:xfrm>
        </p:grpSpPr>
        <p:sp>
          <p:nvSpPr>
            <p:cNvPr id="5" name="Rectangle 4"/>
            <p:cNvSpPr/>
            <p:nvPr/>
          </p:nvSpPr>
          <p:spPr>
            <a:xfrm>
              <a:off x="2630147" y="3365746"/>
              <a:ext cx="751359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n-IN" sz="4000" dirty="0" smtClean="0">
                  <a:solidFill>
                    <a:sysClr val="windowText" lastClr="000000"/>
                  </a:solidFill>
                  <a:latin typeface="NikoshBAN" pitchFamily="2" charset="0"/>
                  <a:cs typeface="NikoshBAN" pitchFamily="2" charset="0"/>
                </a:rPr>
                <a:t>(ক) থাকি ----------  সবে মিলে নাহি কেহ পর।</a:t>
              </a:r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593282" y="4518656"/>
              <a:ext cx="703269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n-IN" sz="4000" dirty="0" smtClean="0">
                  <a:solidFill>
                    <a:sysClr val="windowText" lastClr="000000"/>
                  </a:solidFill>
                  <a:latin typeface="NikoshBAN" pitchFamily="2" charset="0"/>
                  <a:cs typeface="NikoshBAN" pitchFamily="2" charset="0"/>
                </a:rPr>
                <a:t>(খ) সেকালে শিশুদের পড়ার -----------ছিল।</a:t>
              </a:r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>
            <a:off x="9066565" y="2486168"/>
            <a:ext cx="0" cy="330174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601920" y="3222268"/>
            <a:ext cx="151996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 algn="ctr"/>
            <a:r>
              <a:rPr lang="bn-IN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পাঠশালা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03585" y="4375178"/>
            <a:ext cx="1556115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bn-IN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সেথা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80141" y="1406886"/>
            <a:ext cx="2305439" cy="70788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মিলিয়ে নাওঃ</a:t>
            </a:r>
            <a:endParaRPr lang="en-US" sz="4000" dirty="0"/>
          </a:p>
        </p:txBody>
      </p:sp>
      <p:sp>
        <p:nvSpPr>
          <p:cNvPr id="10" name="Oval 9"/>
          <p:cNvSpPr/>
          <p:nvPr/>
        </p:nvSpPr>
        <p:spPr>
          <a:xfrm>
            <a:off x="343570" y="368522"/>
            <a:ext cx="3086100" cy="75542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85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52969 -0.169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84" y="-847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30782 0.1638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91" y="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3507" y="1926318"/>
            <a:ext cx="9847943" cy="719363"/>
          </a:xfrm>
          <a:prstGeom prst="rect">
            <a:avLst/>
          </a:prstGeom>
          <a:noFill/>
          <a:ln w="127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১)</a:t>
            </a:r>
            <a:r>
              <a:rPr lang="bn-IN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ছেলেমেয়েরা</a:t>
            </a:r>
            <a:r>
              <a:rPr lang="bn-IN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একসাথে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কোথায়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 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729281" y="2810956"/>
            <a:ext cx="3746865" cy="42225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ক) পাঠশালায় 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31686" y="3502180"/>
            <a:ext cx="3829337" cy="468761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(ঘ) কাজে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771486" y="3479410"/>
            <a:ext cx="3760932" cy="463038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(গ) বাজারে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57474" y="2815495"/>
            <a:ext cx="3803549" cy="422251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(খ) মাঠে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4909" y="477264"/>
            <a:ext cx="5430982" cy="707886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bn-IN" sz="400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latin typeface="NikoshBAN" pitchFamily="2" charset="0"/>
                <a:cs typeface="NikoshBAN" pitchFamily="2" charset="0"/>
              </a:rPr>
              <a:t>সঠিক উত্তরটি বোর্ডে লিখঃ-</a:t>
            </a:r>
            <a:endParaRPr lang="en-US" sz="400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53507" y="4084595"/>
            <a:ext cx="9238343" cy="708110"/>
          </a:xfrm>
          <a:prstGeom prst="rect">
            <a:avLst/>
          </a:prstGeom>
          <a:noFill/>
          <a:ln w="127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slope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২) কোন কাজ থেকে আমরা নিজেকে বিরত রাখব?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23787" y="4836963"/>
            <a:ext cx="3803881" cy="422251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(ক) একসঙ্গে খেলা করা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457608" y="5505417"/>
            <a:ext cx="3844149" cy="4687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(ঘ) মারামারি করা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809720" y="5505417"/>
            <a:ext cx="3817948" cy="463038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(গ) গুরুজনকে ভয় করা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457608" y="4841502"/>
            <a:ext cx="3860565" cy="422251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(খ) বিদ্যালয়ে যাওয়া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3570" y="368522"/>
            <a:ext cx="3086100" cy="75542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4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5B46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5B46A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  <p:bldP spid="6" grpId="0"/>
      <p:bldP spid="7" grpId="0"/>
      <p:bldP spid="8" grpId="0"/>
      <p:bldP spid="9" grpId="0"/>
      <p:bldP spid="18" grpId="0"/>
      <p:bldP spid="19" grpId="0"/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h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70" y="2008640"/>
            <a:ext cx="5734050" cy="34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 Diagonal Corner Rectangle 4"/>
          <p:cNvSpPr/>
          <p:nvPr/>
        </p:nvSpPr>
        <p:spPr>
          <a:xfrm>
            <a:off x="6560457" y="1407886"/>
            <a:ext cx="4760686" cy="4209143"/>
          </a:xfrm>
          <a:prstGeom prst="round2Diag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তোমার নিজের গ্রাম সম্পর্কে ৪ টি বাক্য লিখে নিয়ে আসবে। 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21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AGPS\Downloads\ghuri\village-and-the-imposing-landscapes.jpg"/>
          <p:cNvPicPr>
            <a:picLocks noChangeAspect="1" noChangeArrowheads="1"/>
          </p:cNvPicPr>
          <p:nvPr/>
        </p:nvPicPr>
        <p:blipFill rotWithShape="1">
          <a:blip r:embed="rId3"/>
          <a:srcRect t="9171"/>
          <a:stretch/>
        </p:blipFill>
        <p:spPr bwMode="auto">
          <a:xfrm>
            <a:off x="1507855" y="785130"/>
            <a:ext cx="8878571" cy="4987020"/>
          </a:xfrm>
          <a:prstGeom prst="cloudCallout">
            <a:avLst>
              <a:gd name="adj1" fmla="val -17577"/>
              <a:gd name="adj2" fmla="val 40278"/>
            </a:avLst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5068527" y="1196516"/>
            <a:ext cx="2467427" cy="1359804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IN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</a:p>
        </p:txBody>
      </p:sp>
    </p:spTree>
    <p:extLst>
      <p:ext uri="{BB962C8B-B14F-4D97-AF65-F5344CB8AC3E}">
        <p14:creationId xmlns:p14="http://schemas.microsoft.com/office/powerpoint/2010/main" val="134800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29569" y="3075057"/>
            <a:ext cx="41328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চলো একটি ভিডিও দেখি।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pic>
        <p:nvPicPr>
          <p:cNvPr id="3" name="Gram Chara Oi Ranga Matir Poth ( গ্রাম ছাড়া এই রাঙ্গা মাটির পথ )   Music Video Model Aurnundha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5657" y="468284"/>
            <a:ext cx="9800687" cy="5515041"/>
          </a:xfrm>
          <a:prstGeom prst="roundRect">
            <a:avLst>
              <a:gd name="adj" fmla="val 8667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3496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80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30558" y="3075057"/>
            <a:ext cx="39308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ভিডিওটিতে কী দেখলে?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42597" y="3075057"/>
            <a:ext cx="73068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তোমরা যে গ্রামে বাস করো সেটি কাদের গ্রাম?</a:t>
            </a:r>
            <a:endParaRPr lang="en-US" sz="4000" dirty="0">
              <a:solidFill>
                <a:sysClr val="windowText" lastClr="0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36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4391" y="1445721"/>
            <a:ext cx="3268641" cy="12516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আমাদের গ্রাম</a:t>
            </a:r>
            <a:endParaRPr lang="bn-IN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01557" y="767420"/>
            <a:ext cx="2949015" cy="595586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আজ আমরা পড়ব</a:t>
            </a:r>
            <a:endParaRPr lang="bn-IN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20192" y="2900291"/>
            <a:ext cx="2949015" cy="595586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বন্দে আলী মিঞা</a:t>
            </a:r>
            <a:endParaRPr lang="bn-IN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196" name="Picture 4" descr="Image result for গ্রা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49" y="3198084"/>
            <a:ext cx="9050303" cy="3829779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90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4564210" y="497705"/>
            <a:ext cx="3063580" cy="595586"/>
          </a:xfrm>
          <a:prstGeom prst="round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194692" y="1320874"/>
            <a:ext cx="4796948" cy="608253"/>
          </a:xfrm>
          <a:prstGeom prst="round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 পাঠশেষে শিক্ষার্থীরা...</a:t>
            </a:r>
            <a:endParaRPr lang="bn-IN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75243" y="1885949"/>
            <a:ext cx="11000942" cy="3714752"/>
            <a:chOff x="3774732" y="1923939"/>
            <a:chExt cx="8056656" cy="3048111"/>
          </a:xfrm>
        </p:grpSpPr>
        <p:grpSp>
          <p:nvGrpSpPr>
            <p:cNvPr id="17" name="Group 16"/>
            <p:cNvGrpSpPr/>
            <p:nvPr/>
          </p:nvGrpSpPr>
          <p:grpSpPr>
            <a:xfrm>
              <a:off x="4895850" y="1924050"/>
              <a:ext cx="6935538" cy="3048000"/>
              <a:chOff x="1239555" y="1924050"/>
              <a:chExt cx="10706494" cy="304800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239557" y="1924050"/>
                <a:ext cx="10690587" cy="762000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bn-IN" sz="36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 ২.১.২ কবিতা শুনে বুঝতে পারবে।</a:t>
                </a:r>
                <a:endParaRPr lang="en-US" sz="3600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239555" y="2686050"/>
                <a:ext cx="10690588" cy="762000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bn-IN" sz="36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 ২.১.৩ পাঠ্য বইয়ের কবিতা শ্রবণযোগ্য স্বরে আবৃত্তি করতে পারবে।</a:t>
                </a:r>
                <a:endParaRPr lang="en-US" sz="3600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239556" y="3448050"/>
                <a:ext cx="10690586" cy="762000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bn-IN" sz="36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 ২.২.২ প্রমিত উচ্চারণে কবিতা আবৃত্তি করতে পারবে।</a:t>
                </a:r>
                <a:endParaRPr lang="en-US" sz="3600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245104" y="4210050"/>
                <a:ext cx="10700945" cy="762000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bn-IN" sz="3600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 ২.৩.২ কবিতা-সংশ্লিষ্ট প্রশ্নের উত্তর লিখতে পারবে।</a:t>
                </a:r>
                <a:endParaRPr lang="en-US" sz="3600" dirty="0"/>
              </a:p>
            </p:txBody>
          </p:sp>
        </p:grpSp>
        <p:sp>
          <p:nvSpPr>
            <p:cNvPr id="34" name="Flowchart: Delay 33"/>
            <p:cNvSpPr/>
            <p:nvPr/>
          </p:nvSpPr>
          <p:spPr>
            <a:xfrm rot="10800000">
              <a:off x="4114723" y="1923939"/>
              <a:ext cx="770175" cy="761822"/>
            </a:xfrm>
            <a:prstGeom prst="flowChartDelay">
              <a:avLst/>
            </a:prstGeom>
            <a:solidFill>
              <a:srgbClr val="6FC36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 anchorCtr="1">
              <a:noAutofit/>
              <a:scene3d>
                <a:camera prst="orthographicFront">
                  <a:rot lat="600000" lon="0" rev="5400000"/>
                </a:camera>
                <a:lightRig rig="threePt" dir="t"/>
              </a:scene3d>
            </a:bodyPr>
            <a:lstStyle/>
            <a:p>
              <a:r>
                <a:rPr lang="bn-IN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itchFamily="2" charset="0"/>
                  <a:cs typeface="NikoshBAN" pitchFamily="2" charset="0"/>
                </a:rPr>
                <a:t>শোনা</a:t>
              </a:r>
              <a:endParaRPr lang="bn-I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35" name="Flowchart: Delay 34"/>
            <p:cNvSpPr/>
            <p:nvPr/>
          </p:nvSpPr>
          <p:spPr>
            <a:xfrm rot="10800000">
              <a:off x="3774732" y="2686047"/>
              <a:ext cx="1110167" cy="761822"/>
            </a:xfrm>
            <a:prstGeom prst="flowChartDelay">
              <a:avLst/>
            </a:prstGeom>
            <a:solidFill>
              <a:srgbClr val="6FC36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 anchorCtr="1">
              <a:noAutofit/>
              <a:scene3d>
                <a:camera prst="orthographicFront">
                  <a:rot lat="600000" lon="0" rev="5400000"/>
                </a:camera>
                <a:lightRig rig="threePt" dir="t"/>
              </a:scene3d>
            </a:bodyPr>
            <a:lstStyle/>
            <a:p>
              <a:r>
                <a:rPr lang="bn-IN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itchFamily="2" charset="0"/>
                  <a:cs typeface="NikoshBAN" pitchFamily="2" charset="0"/>
                </a:rPr>
                <a:t>বলা</a:t>
              </a:r>
              <a:endParaRPr lang="bn-I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36" name="Flowchart: Delay 35"/>
            <p:cNvSpPr/>
            <p:nvPr/>
          </p:nvSpPr>
          <p:spPr>
            <a:xfrm rot="10800000">
              <a:off x="3774732" y="3447871"/>
              <a:ext cx="1110167" cy="761822"/>
            </a:xfrm>
            <a:prstGeom prst="flowChartDelay">
              <a:avLst/>
            </a:prstGeom>
            <a:solidFill>
              <a:srgbClr val="6FC36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 anchorCtr="1">
              <a:noAutofit/>
              <a:scene3d>
                <a:camera prst="orthographicFront">
                  <a:rot lat="600000" lon="0" rev="5400000"/>
                </a:camera>
                <a:lightRig rig="threePt" dir="t"/>
              </a:scene3d>
            </a:bodyPr>
            <a:lstStyle/>
            <a:p>
              <a:r>
                <a:rPr lang="bn-IN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itchFamily="2" charset="0"/>
                  <a:cs typeface="NikoshBAN" pitchFamily="2" charset="0"/>
                </a:rPr>
                <a:t>পড়া</a:t>
              </a:r>
              <a:endParaRPr lang="bn-I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37" name="Flowchart: Delay 36"/>
            <p:cNvSpPr/>
            <p:nvPr/>
          </p:nvSpPr>
          <p:spPr>
            <a:xfrm rot="10800000">
              <a:off x="4114722" y="4210045"/>
              <a:ext cx="770824" cy="761822"/>
            </a:xfrm>
            <a:prstGeom prst="flowChartDelay">
              <a:avLst/>
            </a:prstGeom>
            <a:solidFill>
              <a:srgbClr val="6FC36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 anchorCtr="1">
              <a:noAutofit/>
              <a:scene3d>
                <a:camera prst="orthographicFront">
                  <a:rot lat="600000" lon="0" rev="5400000"/>
                </a:camera>
                <a:lightRig rig="threePt" dir="t"/>
              </a:scene3d>
            </a:bodyPr>
            <a:lstStyle/>
            <a:p>
              <a:r>
                <a:rPr lang="bn-IN" sz="2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NikoshBAN" pitchFamily="2" charset="0"/>
                  <a:cs typeface="NikoshBAN" pitchFamily="2" charset="0"/>
                </a:rPr>
                <a:t>লেখা</a:t>
              </a:r>
              <a:endParaRPr lang="bn-I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7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9600" y="377844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কবি পরিচিতিঃ</a:t>
            </a:r>
          </a:p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     </a:t>
            </a:r>
            <a:r>
              <a:rPr lang="bn-IN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বন্দে </a:t>
            </a:r>
            <a:r>
              <a:rPr lang="bn-IN" sz="3600" dirty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আলী </a:t>
            </a:r>
            <a:r>
              <a:rPr lang="bn-IN" sz="3600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মিঞা</a:t>
            </a:r>
            <a:endParaRPr lang="bn-IN" sz="3600" dirty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 descr="Image result for বন্দে আলী মিয়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35"/>
          <a:stretch/>
        </p:blipFill>
        <p:spPr bwMode="auto">
          <a:xfrm>
            <a:off x="4849813" y="2046224"/>
            <a:ext cx="2225675" cy="2224937"/>
          </a:xfrm>
          <a:prstGeom prst="ellips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7943850" y="894270"/>
            <a:ext cx="3276600" cy="1204139"/>
          </a:xfrm>
          <a:prstGeom prst="wedgeRoundRectCallout">
            <a:avLst>
              <a:gd name="adj1" fmla="val -89437"/>
              <a:gd name="adj2" fmla="val 593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মৃত্যুঃ ১৭ জুন, 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১৯৭৯ খ্রি.</a:t>
            </a:r>
            <a:endParaRPr lang="bn-IN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7943850" y="2575635"/>
            <a:ext cx="3276600" cy="1204139"/>
          </a:xfrm>
          <a:prstGeom prst="wedgeRoundRectCallout">
            <a:avLst>
              <a:gd name="adj1" fmla="val -74902"/>
              <a:gd name="adj2" fmla="val 1503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পুরস্কারঃ বাংলা একাডেমী ও উত্তরা সাহিত্য মজলিশ পুরস্কার।</a:t>
            </a:r>
            <a:endParaRPr lang="bn-IN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7943850" y="4271161"/>
            <a:ext cx="3276600" cy="1204139"/>
          </a:xfrm>
          <a:prstGeom prst="wedgeRoundRectCallout">
            <a:avLst>
              <a:gd name="adj1" fmla="val -84786"/>
              <a:gd name="adj2" fmla="val -6880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সাহিত্যকর্মঃ চোর জামাই, মেঘকুমারী, সাত রাজ্যের গল্প 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ইত্যাদি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bn-IN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 flipH="1">
            <a:off x="971550" y="985424"/>
            <a:ext cx="2990850" cy="1204139"/>
          </a:xfrm>
          <a:prstGeom prst="wedgeRoundRectCallout">
            <a:avLst>
              <a:gd name="adj1" fmla="val -89437"/>
              <a:gd name="adj2" fmla="val 593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জন্মঃ ১৫ ডিসেম্বর, 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১৯০৬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খ্রি.</a:t>
            </a:r>
            <a:endParaRPr lang="bn-IN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 flipH="1">
            <a:off x="971550" y="2666789"/>
            <a:ext cx="2990850" cy="1204139"/>
          </a:xfrm>
          <a:prstGeom prst="wedgeRoundRectCallout">
            <a:avLst>
              <a:gd name="adj1" fmla="val -74902"/>
              <a:gd name="adj2" fmla="val 1503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পিতাঃ উমেদ আলী</a:t>
            </a:r>
            <a:endParaRPr lang="bn-IN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0" name="Rounded Rectangular Callout 29"/>
          <p:cNvSpPr/>
          <p:nvPr/>
        </p:nvSpPr>
        <p:spPr>
          <a:xfrm flipH="1">
            <a:off x="971550" y="4362315"/>
            <a:ext cx="2990850" cy="1204139"/>
          </a:xfrm>
          <a:prstGeom prst="wedgeRoundRectCallout">
            <a:avLst>
              <a:gd name="adj1" fmla="val -84786"/>
              <a:gd name="adj2" fmla="val -6880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জন্মস্থানঃ পাবনা জেলার রাধানগর গ্রামে। </a:t>
            </a:r>
          </a:p>
          <a:p>
            <a:pPr algn="ctr"/>
            <a:endParaRPr lang="bn-IN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88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5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4159661" y="400050"/>
            <a:ext cx="3872678" cy="685800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শিক্ষকের আদর্শ পাঠ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25" b="15447"/>
          <a:stretch/>
        </p:blipFill>
        <p:spPr>
          <a:xfrm>
            <a:off x="1948751" y="1437518"/>
            <a:ext cx="3334860" cy="4076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6" t="16451"/>
          <a:stretch/>
        </p:blipFill>
        <p:spPr>
          <a:xfrm>
            <a:off x="6457950" y="1437518"/>
            <a:ext cx="3660328" cy="4528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624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89595" y="446393"/>
            <a:ext cx="58128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শব্দগুলো পাঠ থেকে খুঁজে অর্থ বলোঃ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 descr="Image result for গ্রাম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79" y="1752600"/>
            <a:ext cx="2859588" cy="157810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বিদ্যালয়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79" y="3878262"/>
            <a:ext cx="2859588" cy="164562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4"/>
          <p:cNvSpPr/>
          <p:nvPr/>
        </p:nvSpPr>
        <p:spPr>
          <a:xfrm>
            <a:off x="905209" y="1862563"/>
            <a:ext cx="3440408" cy="1358178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গাঁ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946411" y="3979025"/>
            <a:ext cx="3440408" cy="1358178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পাঠশালা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2" name="Pentagon 11"/>
          <p:cNvSpPr/>
          <p:nvPr/>
        </p:nvSpPr>
        <p:spPr>
          <a:xfrm flipH="1">
            <a:off x="7866985" y="1812558"/>
            <a:ext cx="3419807" cy="1358178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গ্রাম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3" name="Pentagon 12"/>
          <p:cNvSpPr/>
          <p:nvPr/>
        </p:nvSpPr>
        <p:spPr>
          <a:xfrm flipH="1">
            <a:off x="7846384" y="3975124"/>
            <a:ext cx="3419807" cy="1358178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dirty="0" smtClean="0">
                <a:solidFill>
                  <a:sysClr val="windowText" lastClr="000000"/>
                </a:solidFill>
                <a:latin typeface="NikoshBAN" pitchFamily="2" charset="0"/>
                <a:cs typeface="NikoshBAN" pitchFamily="2" charset="0"/>
              </a:rPr>
              <a:t>বিদ্যালয়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7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4451</TotalTime>
  <Words>504</Words>
  <Application>Microsoft Office PowerPoint</Application>
  <PresentationFormat>Custom</PresentationFormat>
  <Paragraphs>110</Paragraphs>
  <Slides>23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Sukesh Sutradhar</cp:lastModifiedBy>
  <cp:revision>1726</cp:revision>
  <dcterms:created xsi:type="dcterms:W3CDTF">2017-07-12T02:49:00Z</dcterms:created>
  <dcterms:modified xsi:type="dcterms:W3CDTF">2018-01-04T08:56:01Z</dcterms:modified>
</cp:coreProperties>
</file>